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0" r:id="rId4"/>
    <p:sldId id="256" r:id="rId5"/>
    <p:sldId id="271" r:id="rId6"/>
    <p:sldId id="265" r:id="rId7"/>
    <p:sldId id="269" r:id="rId8"/>
    <p:sldId id="270" r:id="rId9"/>
    <p:sldId id="264" r:id="rId10"/>
    <p:sldId id="272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1" autoAdjust="0"/>
    <p:restoredTop sz="97464" autoAdjust="0"/>
  </p:normalViewPr>
  <p:slideViewPr>
    <p:cSldViewPr>
      <p:cViewPr>
        <p:scale>
          <a:sx n="90" d="100"/>
          <a:sy n="90" d="100"/>
        </p:scale>
        <p:origin x="-366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25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3350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504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52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373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727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340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7827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5337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40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43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3DDE0-5F45-4CB0-8546-3C038D345950}" type="datetimeFigureOut">
              <a:rPr kumimoji="1" lang="ja-JP" altLang="en-US" smtClean="0"/>
              <a:t>2016/7/5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EC5C6-DFA1-432A-943E-2A63DF1070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24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Migration path to </a:t>
            </a:r>
            <a:r>
              <a:rPr lang="en-US" altLang="ja-JP" dirty="0" smtClean="0"/>
              <a:t>NR/</a:t>
            </a:r>
            <a:r>
              <a:rPr kumimoji="1" lang="en-US" altLang="ja-JP" dirty="0" smtClean="0"/>
              <a:t>NGC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79512" y="38815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ja-JP" b="1" dirty="0"/>
              <a:t>SA WG2 Meeting #116	</a:t>
            </a:r>
            <a:r>
              <a:rPr lang="en-GB" altLang="ja-JP" b="1" dirty="0" smtClean="0"/>
              <a:t>					</a:t>
            </a:r>
            <a:r>
              <a:rPr lang="ja-JP" altLang="en-US" b="1" dirty="0"/>
              <a:t> </a:t>
            </a:r>
            <a:r>
              <a:rPr lang="en-GB" altLang="ja-JP" b="1" dirty="0" smtClean="0"/>
              <a:t>S2-163693</a:t>
            </a:r>
            <a:endParaRPr lang="ja-JP" altLang="ja-JP" dirty="0"/>
          </a:p>
          <a:p>
            <a:r>
              <a:rPr lang="en-GB" altLang="ja-JP" b="1" dirty="0"/>
              <a:t>11 - 15 July 2016, Vienna, </a:t>
            </a:r>
            <a:r>
              <a:rPr lang="en-GB" altLang="ja-JP" b="1" dirty="0" smtClean="0"/>
              <a:t>Austria</a:t>
            </a:r>
          </a:p>
          <a:p>
            <a:endParaRPr lang="en-GB" altLang="ja-JP" sz="1600" b="1" dirty="0"/>
          </a:p>
          <a:p>
            <a:pPr hangingPunct="0"/>
            <a:r>
              <a:rPr lang="en-GB" altLang="ja-JP" sz="1600" b="1" dirty="0"/>
              <a:t>Document </a:t>
            </a:r>
            <a:r>
              <a:rPr lang="en-GB" altLang="ja-JP" sz="1600" b="1" dirty="0" smtClean="0"/>
              <a:t>for:  Discussion</a:t>
            </a:r>
            <a:endParaRPr lang="ja-JP" altLang="ja-JP" sz="1600" dirty="0"/>
          </a:p>
          <a:p>
            <a:pPr hangingPunct="0"/>
            <a:r>
              <a:rPr lang="en-GB" altLang="ja-JP" sz="1600" b="1" dirty="0"/>
              <a:t>Agenda </a:t>
            </a:r>
            <a:r>
              <a:rPr lang="en-GB" altLang="ja-JP" sz="1600" b="1" dirty="0" smtClean="0"/>
              <a:t>Item:  6.10.18</a:t>
            </a:r>
            <a:endParaRPr lang="ja-JP" altLang="ja-JP" sz="1600" dirty="0"/>
          </a:p>
          <a:p>
            <a:pPr hangingPunct="0"/>
            <a:r>
              <a:rPr lang="en-GB" altLang="ja-JP" sz="1600" b="1" dirty="0"/>
              <a:t>Work Item / </a:t>
            </a:r>
            <a:r>
              <a:rPr lang="en-GB" altLang="ja-JP" sz="1600" b="1" dirty="0" smtClean="0"/>
              <a:t>Release:</a:t>
            </a:r>
            <a:r>
              <a:rPr lang="en-GB" altLang="ja-JP" sz="1600" b="1" dirty="0"/>
              <a:t> </a:t>
            </a:r>
            <a:r>
              <a:rPr lang="en-GB" altLang="ja-JP" sz="1600" b="1" dirty="0" smtClean="0"/>
              <a:t> </a:t>
            </a:r>
            <a:r>
              <a:rPr lang="en-GB" altLang="ja-JP" sz="1600" b="1" dirty="0" err="1" smtClean="0"/>
              <a:t>FS_NextGen</a:t>
            </a:r>
            <a:r>
              <a:rPr lang="en-GB" altLang="ja-JP" sz="1600" b="1" dirty="0" smtClean="0"/>
              <a:t> </a:t>
            </a:r>
            <a:r>
              <a:rPr lang="en-GB" altLang="ja-JP" sz="1600" b="1" dirty="0"/>
              <a:t>/ Rel-14	</a:t>
            </a:r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09625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altLang="ja-JP" sz="3200" dirty="0"/>
              <a:t>Option 3 has a possibility to introduce New Radio </a:t>
            </a:r>
            <a:r>
              <a:rPr lang="en-US" altLang="ja-JP" sz="3200" dirty="0" smtClean="0"/>
              <a:t>with less cost and in a more stable manner. And support of Option 3 will not incur additional technical concerns.</a:t>
            </a:r>
          </a:p>
          <a:p>
            <a:pPr marL="571500" lvl="1" indent="-457200">
              <a:buFont typeface="Arial" panose="020B0604020202020204" pitchFamily="34" charset="0"/>
              <a:buChar char="•"/>
            </a:pPr>
            <a:endParaRPr lang="en-US" altLang="ja-JP" sz="3200" dirty="0" smtClean="0">
              <a:sym typeface="Wingdings" panose="05000000000000000000" pitchFamily="2" charset="2"/>
            </a:endParaRPr>
          </a:p>
          <a:p>
            <a:pPr marL="571500" lvl="1" indent="-457200">
              <a:buFont typeface="Arial" panose="020B0604020202020204" pitchFamily="34" charset="0"/>
              <a:buChar char="•"/>
            </a:pPr>
            <a:r>
              <a:rPr lang="en-US" altLang="ja-JP" sz="3200" dirty="0" smtClean="0">
                <a:sym typeface="Wingdings" panose="05000000000000000000" pitchFamily="2" charset="2"/>
              </a:rPr>
              <a:t>NGC </a:t>
            </a:r>
            <a:r>
              <a:rPr lang="en-US" altLang="ja-JP" sz="3200" dirty="0">
                <a:sym typeface="Wingdings" panose="05000000000000000000" pitchFamily="2" charset="2"/>
              </a:rPr>
              <a:t>should be </a:t>
            </a:r>
            <a:r>
              <a:rPr lang="en-US" altLang="ja-JP" sz="3200" dirty="0" smtClean="0">
                <a:sym typeface="Wingdings" panose="05000000000000000000" pitchFamily="2" charset="2"/>
              </a:rPr>
              <a:t>studied </a:t>
            </a:r>
            <a:r>
              <a:rPr lang="en-US" altLang="ja-JP" sz="3200" dirty="0">
                <a:sym typeface="Wingdings" panose="05000000000000000000" pitchFamily="2" charset="2"/>
              </a:rPr>
              <a:t>in relation to EPC. (3 alternatives)</a:t>
            </a:r>
            <a:endParaRPr lang="ja-JP" altLang="en-US" sz="3200" dirty="0"/>
          </a:p>
          <a:p>
            <a:pPr marL="971550" lvl="2" indent="-457200"/>
            <a:r>
              <a:rPr lang="en-US" altLang="ja-JP" dirty="0">
                <a:sym typeface="Wingdings" panose="05000000000000000000" pitchFamily="2" charset="2"/>
              </a:rPr>
              <a:t>It is to be clarified what NGC brings.</a:t>
            </a:r>
            <a:endParaRPr lang="ja-JP" altLang="en-US" dirty="0"/>
          </a:p>
          <a:p>
            <a:pPr marL="971550" lvl="2" indent="-45720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4255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114300" lvl="1" indent="0">
              <a:buNone/>
            </a:pPr>
            <a:r>
              <a:rPr lang="en-US" altLang="ja-JP" sz="3200" dirty="0" smtClean="0">
                <a:sym typeface="Wingdings" panose="05000000000000000000" pitchFamily="2" charset="2"/>
              </a:rPr>
              <a:t>Not everyone seems comfortable with Option 3. This doc shows DCM’s migration path, attempts to resolve concerns, and points to a real issue.</a:t>
            </a:r>
            <a:endParaRPr lang="en-US" altLang="ja-JP" sz="4000" dirty="0" smtClean="0">
              <a:sym typeface="Wingdings" panose="05000000000000000000" pitchFamily="2" charset="2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75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964329" y="1263055"/>
            <a:ext cx="2873077" cy="1445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Evolved Packet Core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(EPC)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2331064" y="2699657"/>
            <a:ext cx="2226422" cy="3222172"/>
          </a:xfrm>
          <a:custGeom>
            <a:avLst/>
            <a:gdLst>
              <a:gd name="connsiteX0" fmla="*/ 2226422 w 2226422"/>
              <a:gd name="connsiteY0" fmla="*/ 3222172 h 3222172"/>
              <a:gd name="connsiteX1" fmla="*/ 208936 w 2226422"/>
              <a:gd name="connsiteY1" fmla="*/ 2583543 h 3222172"/>
              <a:gd name="connsiteX2" fmla="*/ 63793 w 2226422"/>
              <a:gd name="connsiteY2" fmla="*/ 0 h 322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6422" h="3222172">
                <a:moveTo>
                  <a:pt x="2226422" y="3222172"/>
                </a:moveTo>
                <a:cubicBezTo>
                  <a:pt x="1397898" y="3171372"/>
                  <a:pt x="569374" y="3120572"/>
                  <a:pt x="208936" y="2583543"/>
                </a:cubicBezTo>
                <a:cubicBezTo>
                  <a:pt x="-151502" y="2046514"/>
                  <a:pt x="63793" y="0"/>
                  <a:pt x="63793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/>
          <p:cNvSpPr/>
          <p:nvPr/>
        </p:nvSpPr>
        <p:spPr>
          <a:xfrm>
            <a:off x="2161255" y="2757714"/>
            <a:ext cx="2425259" cy="3200916"/>
          </a:xfrm>
          <a:custGeom>
            <a:avLst/>
            <a:gdLst>
              <a:gd name="connsiteX0" fmla="*/ 2425259 w 2425259"/>
              <a:gd name="connsiteY0" fmla="*/ 3135086 h 3200916"/>
              <a:gd name="connsiteX1" fmla="*/ 146516 w 2425259"/>
              <a:gd name="connsiteY1" fmla="*/ 2786743 h 3200916"/>
              <a:gd name="connsiteX2" fmla="*/ 219088 w 2425259"/>
              <a:gd name="connsiteY2" fmla="*/ 0 h 320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5259" h="3200916">
                <a:moveTo>
                  <a:pt x="2425259" y="3135086"/>
                </a:moveTo>
                <a:cubicBezTo>
                  <a:pt x="1469735" y="3222171"/>
                  <a:pt x="514211" y="3309257"/>
                  <a:pt x="146516" y="2786743"/>
                </a:cubicBezTo>
                <a:cubicBezTo>
                  <a:pt x="-221179" y="2264229"/>
                  <a:pt x="219088" y="0"/>
                  <a:pt x="219088" y="0"/>
                </a:cubicBezTo>
              </a:path>
            </a:pathLst>
          </a:cu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03648" y="3717032"/>
            <a:ext cx="2016224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(eNB)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51920" y="5589240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</a:p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(LTE)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6588224" y="5877272"/>
            <a:ext cx="2376264" cy="8687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コネクタ 17"/>
          <p:cNvCxnSpPr/>
          <p:nvPr/>
        </p:nvCxnSpPr>
        <p:spPr>
          <a:xfrm>
            <a:off x="6876256" y="6169950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6876256" y="6457982"/>
            <a:ext cx="792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7884368" y="5985284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884368" y="6273316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U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51520" y="131146"/>
            <a:ext cx="230425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 smtClean="0"/>
              <a:t>1. Current situation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5724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964329" y="1263055"/>
            <a:ext cx="2873077" cy="1445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Evolved Packet Core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(EPC)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2331064" y="2699657"/>
            <a:ext cx="2226422" cy="3222172"/>
          </a:xfrm>
          <a:custGeom>
            <a:avLst/>
            <a:gdLst>
              <a:gd name="connsiteX0" fmla="*/ 2226422 w 2226422"/>
              <a:gd name="connsiteY0" fmla="*/ 3222172 h 3222172"/>
              <a:gd name="connsiteX1" fmla="*/ 208936 w 2226422"/>
              <a:gd name="connsiteY1" fmla="*/ 2583543 h 3222172"/>
              <a:gd name="connsiteX2" fmla="*/ 63793 w 2226422"/>
              <a:gd name="connsiteY2" fmla="*/ 0 h 322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6422" h="3222172">
                <a:moveTo>
                  <a:pt x="2226422" y="3222172"/>
                </a:moveTo>
                <a:cubicBezTo>
                  <a:pt x="1397898" y="3171372"/>
                  <a:pt x="569374" y="3120572"/>
                  <a:pt x="208936" y="2583543"/>
                </a:cubicBezTo>
                <a:cubicBezTo>
                  <a:pt x="-151502" y="2046514"/>
                  <a:pt x="63793" y="0"/>
                  <a:pt x="63793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/>
          <p:cNvSpPr/>
          <p:nvPr/>
        </p:nvSpPr>
        <p:spPr>
          <a:xfrm>
            <a:off x="2161255" y="2757714"/>
            <a:ext cx="2425259" cy="3200916"/>
          </a:xfrm>
          <a:custGeom>
            <a:avLst/>
            <a:gdLst>
              <a:gd name="connsiteX0" fmla="*/ 2425259 w 2425259"/>
              <a:gd name="connsiteY0" fmla="*/ 3135086 h 3200916"/>
              <a:gd name="connsiteX1" fmla="*/ 146516 w 2425259"/>
              <a:gd name="connsiteY1" fmla="*/ 2786743 h 3200916"/>
              <a:gd name="connsiteX2" fmla="*/ 219088 w 2425259"/>
              <a:gd name="connsiteY2" fmla="*/ 0 h 320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5259" h="3200916">
                <a:moveTo>
                  <a:pt x="2425259" y="3135086"/>
                </a:moveTo>
                <a:cubicBezTo>
                  <a:pt x="1469735" y="3222171"/>
                  <a:pt x="514211" y="3309257"/>
                  <a:pt x="146516" y="2786743"/>
                </a:cubicBezTo>
                <a:cubicBezTo>
                  <a:pt x="-221179" y="2264229"/>
                  <a:pt x="219088" y="0"/>
                  <a:pt x="219088" y="0"/>
                </a:cubicBezTo>
              </a:path>
            </a:pathLst>
          </a:cu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51520" y="131146"/>
            <a:ext cx="230425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2.  NR introduced</a:t>
            </a:r>
            <a:endParaRPr kumimoji="1" lang="ja-JP" altLang="en-US" sz="2000" dirty="0"/>
          </a:p>
        </p:txBody>
      </p:sp>
      <p:sp>
        <p:nvSpPr>
          <p:cNvPr id="29" name="フリーフォーム 28"/>
          <p:cNvSpPr/>
          <p:nvPr/>
        </p:nvSpPr>
        <p:spPr>
          <a:xfrm>
            <a:off x="2453640" y="4130040"/>
            <a:ext cx="4768024" cy="1874520"/>
          </a:xfrm>
          <a:custGeom>
            <a:avLst/>
            <a:gdLst>
              <a:gd name="connsiteX0" fmla="*/ 2118360 w 4768024"/>
              <a:gd name="connsiteY0" fmla="*/ 1874520 h 1874520"/>
              <a:gd name="connsiteX1" fmla="*/ 4251960 w 4768024"/>
              <a:gd name="connsiteY1" fmla="*/ 1158240 h 1874520"/>
              <a:gd name="connsiteX2" fmla="*/ 4404360 w 4768024"/>
              <a:gd name="connsiteY2" fmla="*/ 213360 h 1874520"/>
              <a:gd name="connsiteX3" fmla="*/ 0 w 4768024"/>
              <a:gd name="connsiteY3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8024" h="1874520">
                <a:moveTo>
                  <a:pt x="2118360" y="1874520"/>
                </a:moveTo>
                <a:cubicBezTo>
                  <a:pt x="2994660" y="1654810"/>
                  <a:pt x="3870960" y="1435100"/>
                  <a:pt x="4251960" y="1158240"/>
                </a:cubicBezTo>
                <a:cubicBezTo>
                  <a:pt x="4632960" y="881380"/>
                  <a:pt x="5113020" y="406400"/>
                  <a:pt x="4404360" y="213360"/>
                </a:cubicBezTo>
                <a:cubicBezTo>
                  <a:pt x="3695700" y="20320"/>
                  <a:pt x="1847850" y="10160"/>
                  <a:pt x="0" y="0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03648" y="3717032"/>
            <a:ext cx="2016224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(eNB)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5724128" y="3717032"/>
            <a:ext cx="2016224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</a:t>
            </a:r>
            <a:r>
              <a:rPr lang="en-US" altLang="ja-JP" dirty="0" err="1" smtClean="0">
                <a:solidFill>
                  <a:schemeClr val="tx1"/>
                </a:solidFill>
              </a:rPr>
              <a:t>newNB</a:t>
            </a:r>
            <a:r>
              <a:rPr lang="en-US" altLang="ja-JP" dirty="0" smtClean="0">
                <a:solidFill>
                  <a:schemeClr val="tx1"/>
                </a:solidFill>
              </a:rPr>
              <a:t>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51920" y="5589240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</a:p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(LTE &amp; 5G)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6588224" y="5877272"/>
            <a:ext cx="2376264" cy="8687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コネクタ 16"/>
          <p:cNvCxnSpPr/>
          <p:nvPr/>
        </p:nvCxnSpPr>
        <p:spPr>
          <a:xfrm>
            <a:off x="6876256" y="6169950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6876256" y="6457982"/>
            <a:ext cx="792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7884368" y="5985284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884368" y="6273316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U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3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Rationale for introducing NSA-NR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114300" lvl="1" indent="0">
              <a:buNone/>
            </a:pPr>
            <a:r>
              <a:rPr lang="en-US" altLang="ja-JP" sz="2400" dirty="0" smtClean="0"/>
              <a:t>A likely scenario is to introduce NR using frequencies higher than those being used for LTE.</a:t>
            </a:r>
          </a:p>
          <a:p>
            <a:pPr marL="114300" lvl="1" indent="0">
              <a:buNone/>
            </a:pPr>
            <a:endParaRPr lang="en-US" altLang="ja-JP" sz="2400" dirty="0" smtClean="0">
              <a:sym typeface="Wingdings" panose="05000000000000000000" pitchFamily="2" charset="2"/>
            </a:endParaRPr>
          </a:p>
          <a:p>
            <a:pPr marL="114300" lvl="1" indent="0">
              <a:buNone/>
            </a:pPr>
            <a:r>
              <a:rPr lang="en-US" altLang="ja-JP" sz="2400" dirty="0" smtClean="0">
                <a:sym typeface="Wingdings" panose="05000000000000000000" pitchFamily="2" charset="2"/>
              </a:rPr>
              <a:t>In this case, NR </a:t>
            </a:r>
            <a:r>
              <a:rPr lang="en-US" altLang="ja-JP" sz="2400" dirty="0">
                <a:sym typeface="Wingdings" panose="05000000000000000000" pitchFamily="2" charset="2"/>
              </a:rPr>
              <a:t>coverage </a:t>
            </a:r>
            <a:r>
              <a:rPr lang="en-US" altLang="ja-JP" sz="2400" dirty="0" smtClean="0">
                <a:sym typeface="Wingdings" panose="05000000000000000000" pitchFamily="2" charset="2"/>
              </a:rPr>
              <a:t>is expected to be </a:t>
            </a:r>
            <a:r>
              <a:rPr lang="en-US" altLang="ja-JP" sz="2400" dirty="0">
                <a:sym typeface="Wingdings" panose="05000000000000000000" pitchFamily="2" charset="2"/>
              </a:rPr>
              <a:t>smaller than </a:t>
            </a:r>
            <a:r>
              <a:rPr lang="en-US" altLang="ja-JP" sz="2400" dirty="0" smtClean="0">
                <a:sym typeface="Wingdings" panose="05000000000000000000" pitchFamily="2" charset="2"/>
              </a:rPr>
              <a:t>existent LTE coverage, especially for frequencies above 6 GHz.</a:t>
            </a:r>
          </a:p>
          <a:p>
            <a:pPr marL="114300" lvl="1" indent="0">
              <a:buNone/>
            </a:pPr>
            <a:endParaRPr lang="en-US" altLang="ja-JP" sz="2400" dirty="0" smtClean="0">
              <a:sym typeface="Wingdings" panose="05000000000000000000" pitchFamily="2" charset="2"/>
            </a:endParaRPr>
          </a:p>
          <a:p>
            <a:pPr marL="114300" lvl="1" indent="0">
              <a:buNone/>
            </a:pPr>
            <a:r>
              <a:rPr lang="en-US" altLang="ja-JP" sz="2400" dirty="0" smtClean="0">
                <a:sym typeface="Wingdings" panose="05000000000000000000" pitchFamily="2" charset="2"/>
              </a:rPr>
              <a:t>So, when considering use cases like </a:t>
            </a:r>
            <a:r>
              <a:rPr lang="en-US" altLang="ja-JP" sz="2400" dirty="0" err="1" smtClean="0">
                <a:sym typeface="Wingdings" panose="05000000000000000000" pitchFamily="2" charset="2"/>
              </a:rPr>
              <a:t>eMBB</a:t>
            </a:r>
            <a:r>
              <a:rPr lang="en-US" altLang="ja-JP" sz="2400" dirty="0" smtClean="0">
                <a:sym typeface="Wingdings" panose="05000000000000000000" pitchFamily="2" charset="2"/>
              </a:rPr>
              <a:t> requiring mobility, NSA-NR becomes attractive as the existent LTE layer can be leveraged to provide coverage/mobility, and NR can be used to provide U-plane boost.</a:t>
            </a:r>
          </a:p>
          <a:p>
            <a:pPr marL="857250" lvl="2" indent="-342900">
              <a:buFont typeface="Wingdings" panose="05000000000000000000" pitchFamily="2" charset="2"/>
              <a:buChar char="ü"/>
            </a:pPr>
            <a:endParaRPr lang="en-US" altLang="ja-JP" sz="20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1954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8"/>
          <p:cNvSpPr>
            <a:spLocks noGrp="1"/>
          </p:cNvSpPr>
          <p:nvPr>
            <p:ph type="body" idx="1"/>
          </p:nvPr>
        </p:nvSpPr>
        <p:spPr>
          <a:xfrm>
            <a:off x="446856" y="1700808"/>
            <a:ext cx="4040188" cy="639762"/>
          </a:xfrm>
          <a:ln>
            <a:solidFill>
              <a:schemeClr val="tx1"/>
            </a:solidFill>
          </a:ln>
        </p:spPr>
        <p:txBody>
          <a:bodyPr anchor="ctr">
            <a:normAutofit fontScale="77500" lnSpcReduction="20000"/>
          </a:bodyPr>
          <a:lstStyle/>
          <a:p>
            <a:pPr algn="ctr"/>
            <a:r>
              <a:rPr kumimoji="1" lang="en-US" altLang="ja-JP" dirty="0" smtClean="0"/>
              <a:t>NSA-NR connected to EPC</a:t>
            </a:r>
          </a:p>
          <a:p>
            <a:pPr algn="ctr"/>
            <a:r>
              <a:rPr kumimoji="1" lang="en-US" altLang="ja-JP" dirty="0" smtClean="0"/>
              <a:t>(i.e. Option 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2"/>
          </p:nvPr>
        </p:nvSpPr>
        <p:spPr>
          <a:xfrm>
            <a:off x="446856" y="2340570"/>
            <a:ext cx="4040188" cy="260059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altLang="ja-JP" sz="1800" b="1" dirty="0" smtClean="0">
                <a:sym typeface="Wingdings" panose="05000000000000000000" pitchFamily="2" charset="2"/>
              </a:rPr>
              <a:t>RAN: Introduce NSA-NR</a:t>
            </a:r>
          </a:p>
          <a:p>
            <a:pPr lvl="1"/>
            <a:r>
              <a:rPr lang="en-US" altLang="ja-JP" sz="1600" dirty="0" smtClean="0">
                <a:sym typeface="Wingdings" panose="05000000000000000000" pitchFamily="2" charset="2"/>
              </a:rPr>
              <a:t>New design issues, development and testing required NR lower layers</a:t>
            </a:r>
          </a:p>
          <a:p>
            <a:r>
              <a:rPr lang="en-US" altLang="ja-JP" sz="1800" b="1" dirty="0" smtClean="0">
                <a:sym typeface="Wingdings" panose="05000000000000000000" pitchFamily="2" charset="2"/>
              </a:rPr>
              <a:t>CN: Reuse existent CN-RAN interface and CN-UE interface</a:t>
            </a:r>
          </a:p>
          <a:p>
            <a:pPr lvl="1"/>
            <a:r>
              <a:rPr lang="en-US" altLang="ja-JP" sz="1600" dirty="0" smtClean="0">
                <a:sym typeface="Wingdings" panose="05000000000000000000" pitchFamily="2" charset="2"/>
              </a:rPr>
              <a:t>Limited (or no) new design issues, development and testing required for higher layers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r>
              <a:rPr lang="en-US" altLang="ja-JP" sz="1800" b="1" dirty="0" smtClean="0">
                <a:sym typeface="Wingdings" panose="05000000000000000000" pitchFamily="2" charset="2"/>
              </a:rPr>
              <a:t>Just build new Node B.</a:t>
            </a:r>
            <a:endParaRPr lang="en-US" altLang="ja-JP" sz="1800" b="1" dirty="0">
              <a:sym typeface="Wingdings" panose="05000000000000000000" pitchFamily="2" charset="2"/>
            </a:endParaRP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3"/>
          </p:nvPr>
        </p:nvSpPr>
        <p:spPr>
          <a:xfrm>
            <a:off x="4634681" y="1700808"/>
            <a:ext cx="4041775" cy="639762"/>
          </a:xfrm>
          <a:ln>
            <a:solidFill>
              <a:schemeClr val="tx1"/>
            </a:solidFill>
          </a:ln>
        </p:spPr>
        <p:txBody>
          <a:bodyPr anchor="ctr">
            <a:normAutofit fontScale="77500" lnSpcReduction="20000"/>
          </a:bodyPr>
          <a:lstStyle/>
          <a:p>
            <a:pPr algn="ctr"/>
            <a:r>
              <a:rPr kumimoji="1" lang="en-US" altLang="ja-JP" dirty="0" smtClean="0"/>
              <a:t>NSA-NR connected to NGC</a:t>
            </a:r>
          </a:p>
          <a:p>
            <a:pPr algn="ctr"/>
            <a:r>
              <a:rPr lang="en-US" altLang="ja-JP" dirty="0" smtClean="0"/>
              <a:t>(i.e. </a:t>
            </a:r>
            <a:r>
              <a:rPr kumimoji="1" lang="en-US" altLang="ja-JP" dirty="0" smtClean="0"/>
              <a:t>Option 7)</a:t>
            </a:r>
            <a:endParaRPr kumimoji="1" lang="ja-JP" altLang="en-US" dirty="0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4"/>
          </p:nvPr>
        </p:nvSpPr>
        <p:spPr>
          <a:xfrm>
            <a:off x="4634681" y="2340570"/>
            <a:ext cx="4041775" cy="260059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lvl="0"/>
            <a:r>
              <a:rPr lang="en-US" altLang="ja-JP" sz="1800" b="1" dirty="0">
                <a:sym typeface="Wingdings" panose="05000000000000000000" pitchFamily="2" charset="2"/>
              </a:rPr>
              <a:t>RAN: Introduce NSA-NR</a:t>
            </a:r>
          </a:p>
          <a:p>
            <a:pPr lvl="1"/>
            <a:r>
              <a:rPr lang="en-US" altLang="ja-JP" sz="1600" dirty="0">
                <a:sym typeface="Wingdings" panose="05000000000000000000" pitchFamily="2" charset="2"/>
              </a:rPr>
              <a:t>New design issues, development and testing required NR lower layers</a:t>
            </a:r>
          </a:p>
          <a:p>
            <a:r>
              <a:rPr lang="en-US" altLang="ja-JP" sz="1800" b="1" dirty="0"/>
              <a:t>CN: Possibly introduce new CN-RAN interface and CN-UE interface</a:t>
            </a:r>
          </a:p>
          <a:p>
            <a:pPr lvl="1"/>
            <a:r>
              <a:rPr lang="en-US" altLang="ja-JP" sz="1600" dirty="0"/>
              <a:t>New design issues, development and testing required also for higher </a:t>
            </a:r>
            <a:r>
              <a:rPr lang="en-US" altLang="ja-JP" sz="1600" dirty="0" smtClean="0"/>
              <a:t>layers</a:t>
            </a:r>
            <a:endParaRPr lang="en-US" altLang="ja-JP" sz="1800" b="1" dirty="0"/>
          </a:p>
          <a:p>
            <a:endParaRPr lang="en-US" altLang="ja-JP" sz="1400" b="1" dirty="0" smtClean="0">
              <a:sym typeface="Wingdings" panose="05000000000000000000" pitchFamily="2" charset="2"/>
            </a:endParaRPr>
          </a:p>
          <a:p>
            <a:r>
              <a:rPr lang="en-US" altLang="ja-JP" sz="1800" b="1" dirty="0" smtClean="0">
                <a:sym typeface="Wingdings" panose="05000000000000000000" pitchFamily="2" charset="2"/>
              </a:rPr>
              <a:t>Build </a:t>
            </a:r>
            <a:r>
              <a:rPr lang="en-US" altLang="ja-JP" sz="1800" b="1" dirty="0">
                <a:sym typeface="Wingdings" panose="05000000000000000000" pitchFamily="2" charset="2"/>
              </a:rPr>
              <a:t>new Node B </a:t>
            </a:r>
            <a:r>
              <a:rPr lang="en-US" altLang="ja-JP" sz="1800" b="1" dirty="0"/>
              <a:t>and NGC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78558" y="5517232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Option 3 provides the following benefits compared to Option 7:</a:t>
            </a:r>
          </a:p>
          <a:p>
            <a:pPr marL="514350" indent="-514350">
              <a:buAutoNum type="arabicParenR"/>
            </a:pPr>
            <a:r>
              <a:rPr lang="en-US" altLang="ja-JP" sz="2000" dirty="0" smtClean="0"/>
              <a:t>NR can be introduced with less cost</a:t>
            </a:r>
          </a:p>
          <a:p>
            <a:pPr marL="514350" indent="-514350">
              <a:buAutoNum type="arabicParenR"/>
            </a:pPr>
            <a:r>
              <a:rPr kumimoji="1" lang="en-US" altLang="ja-JP" sz="2000" dirty="0" smtClean="0"/>
              <a:t>NR can be introduced in a more stable manner</a:t>
            </a:r>
          </a:p>
          <a:p>
            <a:pPr marL="514350" indent="-514350">
              <a:buAutoNum type="arabicParenR"/>
            </a:pPr>
            <a:r>
              <a:rPr kumimoji="1" lang="en-US" altLang="ja-JP" sz="2000" dirty="0" smtClean="0"/>
              <a:t>NR can be introduced earlier</a:t>
            </a:r>
          </a:p>
        </p:txBody>
      </p:sp>
      <p:sp>
        <p:nvSpPr>
          <p:cNvPr id="4" name="下矢印 3"/>
          <p:cNvSpPr/>
          <p:nvPr/>
        </p:nvSpPr>
        <p:spPr>
          <a:xfrm>
            <a:off x="2212430" y="5085184"/>
            <a:ext cx="468052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Rationale for using EPC (instead of NGC) when introducing NSA-NR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28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964329" y="1263055"/>
            <a:ext cx="2873077" cy="1445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Evolved Packet Core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(EPC)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2331064" y="2699657"/>
            <a:ext cx="2226422" cy="3222172"/>
          </a:xfrm>
          <a:custGeom>
            <a:avLst/>
            <a:gdLst>
              <a:gd name="connsiteX0" fmla="*/ 2226422 w 2226422"/>
              <a:gd name="connsiteY0" fmla="*/ 3222172 h 3222172"/>
              <a:gd name="connsiteX1" fmla="*/ 208936 w 2226422"/>
              <a:gd name="connsiteY1" fmla="*/ 2583543 h 3222172"/>
              <a:gd name="connsiteX2" fmla="*/ 63793 w 2226422"/>
              <a:gd name="connsiteY2" fmla="*/ 0 h 322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6422" h="3222172">
                <a:moveTo>
                  <a:pt x="2226422" y="3222172"/>
                </a:moveTo>
                <a:cubicBezTo>
                  <a:pt x="1397898" y="3171372"/>
                  <a:pt x="569374" y="3120572"/>
                  <a:pt x="208936" y="2583543"/>
                </a:cubicBezTo>
                <a:cubicBezTo>
                  <a:pt x="-151502" y="2046514"/>
                  <a:pt x="63793" y="0"/>
                  <a:pt x="63793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/>
          <p:cNvSpPr/>
          <p:nvPr/>
        </p:nvSpPr>
        <p:spPr>
          <a:xfrm>
            <a:off x="2161255" y="2757714"/>
            <a:ext cx="2425259" cy="3200916"/>
          </a:xfrm>
          <a:custGeom>
            <a:avLst/>
            <a:gdLst>
              <a:gd name="connsiteX0" fmla="*/ 2425259 w 2425259"/>
              <a:gd name="connsiteY0" fmla="*/ 3135086 h 3200916"/>
              <a:gd name="connsiteX1" fmla="*/ 146516 w 2425259"/>
              <a:gd name="connsiteY1" fmla="*/ 2786743 h 3200916"/>
              <a:gd name="connsiteX2" fmla="*/ 219088 w 2425259"/>
              <a:gd name="connsiteY2" fmla="*/ 0 h 320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5259" h="3200916">
                <a:moveTo>
                  <a:pt x="2425259" y="3135086"/>
                </a:moveTo>
                <a:cubicBezTo>
                  <a:pt x="1469735" y="3222171"/>
                  <a:pt x="514211" y="3309257"/>
                  <a:pt x="146516" y="2786743"/>
                </a:cubicBezTo>
                <a:cubicBezTo>
                  <a:pt x="-221179" y="2264229"/>
                  <a:pt x="219088" y="0"/>
                  <a:pt x="219088" y="0"/>
                </a:cubicBezTo>
              </a:path>
            </a:pathLst>
          </a:cu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51520" y="131146"/>
            <a:ext cx="230425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3.  NGC introduced?</a:t>
            </a:r>
            <a:endParaRPr kumimoji="1" lang="ja-JP" altLang="en-US" sz="2000" dirty="0"/>
          </a:p>
        </p:txBody>
      </p:sp>
      <p:sp>
        <p:nvSpPr>
          <p:cNvPr id="29" name="フリーフォーム 28"/>
          <p:cNvSpPr/>
          <p:nvPr/>
        </p:nvSpPr>
        <p:spPr>
          <a:xfrm>
            <a:off x="2453640" y="4130040"/>
            <a:ext cx="4768024" cy="1874520"/>
          </a:xfrm>
          <a:custGeom>
            <a:avLst/>
            <a:gdLst>
              <a:gd name="connsiteX0" fmla="*/ 2118360 w 4768024"/>
              <a:gd name="connsiteY0" fmla="*/ 1874520 h 1874520"/>
              <a:gd name="connsiteX1" fmla="*/ 4251960 w 4768024"/>
              <a:gd name="connsiteY1" fmla="*/ 1158240 h 1874520"/>
              <a:gd name="connsiteX2" fmla="*/ 4404360 w 4768024"/>
              <a:gd name="connsiteY2" fmla="*/ 213360 h 1874520"/>
              <a:gd name="connsiteX3" fmla="*/ 0 w 4768024"/>
              <a:gd name="connsiteY3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8024" h="1874520">
                <a:moveTo>
                  <a:pt x="2118360" y="1874520"/>
                </a:moveTo>
                <a:cubicBezTo>
                  <a:pt x="2994660" y="1654810"/>
                  <a:pt x="3870960" y="1435100"/>
                  <a:pt x="4251960" y="1158240"/>
                </a:cubicBezTo>
                <a:cubicBezTo>
                  <a:pt x="4632960" y="881380"/>
                  <a:pt x="5113020" y="406400"/>
                  <a:pt x="4404360" y="213360"/>
                </a:cubicBezTo>
                <a:cubicBezTo>
                  <a:pt x="3695700" y="20320"/>
                  <a:pt x="1847850" y="10160"/>
                  <a:pt x="0" y="0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03648" y="3717032"/>
            <a:ext cx="2016224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(eNB)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5724128" y="3717032"/>
            <a:ext cx="2016224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(</a:t>
            </a:r>
            <a:r>
              <a:rPr lang="en-US" altLang="ja-JP" dirty="0" err="1" smtClean="0">
                <a:solidFill>
                  <a:schemeClr val="tx1"/>
                </a:solidFill>
              </a:rPr>
              <a:t>newNB</a:t>
            </a:r>
            <a:r>
              <a:rPr lang="en-US" altLang="ja-JP" dirty="0" smtClean="0">
                <a:solidFill>
                  <a:schemeClr val="tx1"/>
                </a:solidFill>
              </a:rPr>
              <a:t>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51920" y="5589240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</a:p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(LTE &amp; 5G)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588224" y="5877272"/>
            <a:ext cx="2376264" cy="8687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コネクタ 23"/>
          <p:cNvCxnSpPr/>
          <p:nvPr/>
        </p:nvCxnSpPr>
        <p:spPr>
          <a:xfrm>
            <a:off x="6876256" y="6169950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6876256" y="6457982"/>
            <a:ext cx="79208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884368" y="5985284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884368" y="6273316"/>
            <a:ext cx="923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U</a:t>
            </a:r>
            <a:r>
              <a:rPr kumimoji="1" lang="en-US" altLang="ja-JP" dirty="0" smtClean="0"/>
              <a:t>-Plane</a:t>
            </a:r>
            <a:endParaRPr kumimoji="1" lang="ja-JP" altLang="en-US" dirty="0"/>
          </a:p>
        </p:txBody>
      </p:sp>
      <p:sp>
        <p:nvSpPr>
          <p:cNvPr id="2" name="雲 1"/>
          <p:cNvSpPr/>
          <p:nvPr/>
        </p:nvSpPr>
        <p:spPr>
          <a:xfrm>
            <a:off x="4716016" y="980728"/>
            <a:ext cx="3960440" cy="2016224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Ｎ</a:t>
            </a:r>
            <a:r>
              <a:rPr lang="en-US" altLang="ja-JP" dirty="0">
                <a:solidFill>
                  <a:schemeClr val="tx1"/>
                </a:solidFill>
              </a:rPr>
              <a:t>Next Gen </a:t>
            </a:r>
            <a:r>
              <a:rPr lang="en-US" altLang="ja-JP" dirty="0" smtClean="0">
                <a:solidFill>
                  <a:schemeClr val="tx1"/>
                </a:solidFill>
              </a:rPr>
              <a:t>Core</a:t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ja-JP" altLang="en-US" dirty="0" smtClean="0">
                <a:solidFill>
                  <a:schemeClr val="tx1"/>
                </a:solidFill>
              </a:rPr>
              <a:t>　　　　</a:t>
            </a:r>
            <a:r>
              <a:rPr lang="en-US" altLang="ja-JP" dirty="0" smtClean="0">
                <a:solidFill>
                  <a:schemeClr val="tx1"/>
                </a:solidFill>
              </a:rPr>
              <a:t>(NGC)</a:t>
            </a:r>
            <a:r>
              <a:rPr kumimoji="1" lang="ja-JP" altLang="en-US" dirty="0" smtClean="0"/>
              <a:t>ＧＧ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724128" y="3059668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How to introduce?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538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How to introduce NGC ?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57200" y="1700809"/>
            <a:ext cx="8229600" cy="5157191"/>
          </a:xfrm>
        </p:spPr>
        <p:txBody>
          <a:bodyPr>
            <a:normAutofit fontScale="77500" lnSpcReduction="20000"/>
          </a:bodyPr>
          <a:lstStyle/>
          <a:p>
            <a:pPr marL="114300" lvl="1" indent="0">
              <a:buNone/>
            </a:pPr>
            <a:r>
              <a:rPr lang="en-US" altLang="ja-JP" sz="3200" dirty="0" smtClean="0"/>
              <a:t>What is NGC in relation to EPC - 3 patterns exist.</a:t>
            </a:r>
          </a:p>
          <a:p>
            <a:pPr marL="800100" lvl="2"/>
            <a:r>
              <a:rPr lang="en-US" altLang="ja-JP" dirty="0" smtClean="0"/>
              <a:t>NGC is EPC evolution</a:t>
            </a:r>
            <a:endParaRPr lang="en-US" altLang="ja-JP" dirty="0"/>
          </a:p>
          <a:p>
            <a:pPr marL="800100" lvl="2"/>
            <a:r>
              <a:rPr lang="en-US" altLang="ja-JP" dirty="0" smtClean="0"/>
              <a:t>NGC includes EPC </a:t>
            </a:r>
            <a:r>
              <a:rPr lang="en-US" altLang="ja-JP" dirty="0"/>
              <a:t>as a </a:t>
            </a:r>
            <a:r>
              <a:rPr lang="en-US" altLang="ja-JP" dirty="0" smtClean="0"/>
              <a:t>slice</a:t>
            </a:r>
            <a:endParaRPr lang="en-US" altLang="ja-JP" dirty="0"/>
          </a:p>
          <a:p>
            <a:pPr marL="800100" lvl="2"/>
            <a:r>
              <a:rPr lang="en-US" altLang="ja-JP" dirty="0" smtClean="0"/>
              <a:t>NGC replaces of EPC</a:t>
            </a:r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EPC is currently working well to provide certain use cases, e.g. MBB services. When introducing NGC, its relation to EPC and the associated investments need to be justified.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Motivations for NGC should be made clear in the SI.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 smtClean="0"/>
              <a:t>NGC </a:t>
            </a:r>
            <a:r>
              <a:rPr lang="en-US" altLang="ja-JP" dirty="0"/>
              <a:t>will enable new services</a:t>
            </a:r>
            <a:r>
              <a:rPr lang="en-US" altLang="ja-JP" dirty="0" smtClean="0"/>
              <a:t>?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/>
              <a:t>If NGC is going to replace EPC, </a:t>
            </a:r>
            <a:r>
              <a:rPr lang="en-US" altLang="ja-JP" dirty="0" smtClean="0"/>
              <a:t>what is the benefit/justification</a:t>
            </a:r>
            <a:r>
              <a:rPr lang="en-US" altLang="ja-JP" dirty="0" smtClean="0"/>
              <a:t>?</a:t>
            </a:r>
            <a:endParaRPr lang="en-US" altLang="ja-JP" dirty="0"/>
          </a:p>
          <a:p>
            <a:pPr marL="457200" lvl="1" indent="0">
              <a:buNone/>
            </a:pPr>
            <a:endParaRPr lang="en-US" altLang="ja-JP" dirty="0" smtClean="0"/>
          </a:p>
          <a:p>
            <a:pPr marL="57150" indent="0">
              <a:buNone/>
            </a:pPr>
            <a:r>
              <a:rPr lang="en-US" altLang="ja-JP" dirty="0" smtClean="0"/>
              <a:t>By </a:t>
            </a:r>
            <a:r>
              <a:rPr lang="en-US" altLang="ja-JP" dirty="0"/>
              <a:t>p</a:t>
            </a:r>
            <a:r>
              <a:rPr lang="en-US" altLang="ja-JP" dirty="0" smtClean="0"/>
              <a:t>aying attention to the above, EPC and NGC could be used in a balanced manner.</a:t>
            </a:r>
          </a:p>
        </p:txBody>
      </p:sp>
    </p:spTree>
    <p:extLst>
      <p:ext uri="{BB962C8B-B14F-4D97-AF65-F5344CB8AC3E}">
        <p14:creationId xmlns:p14="http://schemas.microsoft.com/office/powerpoint/2010/main" val="21275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Does supporting Option 3 bring (additional) technical concerns?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57200" y="1816224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We don’t think so...</a:t>
            </a:r>
          </a:p>
          <a:p>
            <a:pPr marL="0" indent="0">
              <a:buNone/>
            </a:pPr>
            <a:endParaRPr lang="en-US" altLang="ja-JP" sz="900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79512" y="4554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Coming back to Option 3</a:t>
            </a:r>
            <a:endParaRPr kumimoji="1" lang="ja-JP" altLang="en-US" sz="2000" dirty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730187"/>
              </p:ext>
            </p:extLst>
          </p:nvPr>
        </p:nvGraphicFramePr>
        <p:xfrm>
          <a:off x="107504" y="2459320"/>
          <a:ext cx="8928992" cy="348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830"/>
                <a:gridCol w="647916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NGC in relation to EPC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(Additional) technical concerns due to Option3?</a:t>
                      </a:r>
                      <a:endParaRPr kumimoji="1" lang="ja-JP" alt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NGC is EPC evolution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N/A (since NGC</a:t>
                      </a:r>
                      <a:r>
                        <a:rPr kumimoji="1" lang="en-US" altLang="ja-JP" sz="1600" baseline="0" dirty="0" smtClean="0"/>
                        <a:t> is EPC evolution)</a:t>
                      </a:r>
                      <a:endParaRPr kumimoji="1" lang="ja-JP" alt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NGC includes EPC as a slice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N/A (since NGC includes</a:t>
                      </a:r>
                      <a:r>
                        <a:rPr kumimoji="1" lang="en-US" altLang="ja-JP" sz="1600" baseline="0" dirty="0" smtClean="0"/>
                        <a:t> EPC)</a:t>
                      </a:r>
                      <a:endParaRPr kumimoji="1" lang="ja-JP" altLang="en-US" sz="1600" dirty="0"/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NGC replaces EPC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u="sng" dirty="0" smtClean="0"/>
                        <a:t>UE complexity</a:t>
                      </a:r>
                    </a:p>
                    <a:p>
                      <a:r>
                        <a:rPr kumimoji="1" lang="en-US" altLang="ja-JP" sz="1600" u="none" dirty="0" smtClean="0"/>
                        <a:t>Regardless</a:t>
                      </a:r>
                      <a:r>
                        <a:rPr kumimoji="1" lang="en-US" altLang="ja-JP" sz="1600" u="none" baseline="0" dirty="0" smtClean="0"/>
                        <a:t> of the support of Option3, </a:t>
                      </a:r>
                      <a:r>
                        <a:rPr kumimoji="1" lang="en-US" altLang="ja-JP" sz="1600" u="none" dirty="0" smtClean="0"/>
                        <a:t>UEs would need to support EPC protocol in order</a:t>
                      </a:r>
                      <a:r>
                        <a:rPr kumimoji="1" lang="en-US" altLang="ja-JP" sz="1600" u="none" baseline="0" dirty="0" smtClean="0"/>
                        <a:t> to operate in </a:t>
                      </a:r>
                      <a:r>
                        <a:rPr kumimoji="1" lang="en-US" altLang="ja-JP" sz="1600" u="none" dirty="0" smtClean="0"/>
                        <a:t>areas/network</a:t>
                      </a:r>
                      <a:r>
                        <a:rPr kumimoji="1" lang="en-US" altLang="ja-JP" sz="1600" u="none" baseline="0" dirty="0" smtClean="0"/>
                        <a:t> not supporting NGC. </a:t>
                      </a:r>
                      <a:r>
                        <a:rPr kumimoji="1" lang="en-US" altLang="ja-JP" sz="1600" u="none" dirty="0" smtClean="0"/>
                        <a:t>So Option</a:t>
                      </a:r>
                      <a:r>
                        <a:rPr kumimoji="1" lang="en-US" altLang="ja-JP" sz="1600" u="none" baseline="0" dirty="0" smtClean="0"/>
                        <a:t>3 will not incur additional UE complexity</a:t>
                      </a:r>
                      <a:r>
                        <a:rPr kumimoji="1" lang="en-US" altLang="ja-JP" sz="1600" u="none" dirty="0" smtClean="0"/>
                        <a:t>.</a:t>
                      </a:r>
                      <a:endParaRPr kumimoji="1" lang="ja-JP" altLang="en-US" sz="1600" u="none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u="sng" dirty="0" smtClean="0"/>
                        <a:t>Interworking</a:t>
                      </a:r>
                    </a:p>
                    <a:p>
                      <a:r>
                        <a:rPr kumimoji="1" lang="en-US" altLang="ja-JP" sz="1600" dirty="0" smtClean="0"/>
                        <a:t>Regardless of the support of Option3, unless</a:t>
                      </a:r>
                      <a:r>
                        <a:rPr kumimoji="1" lang="en-US" altLang="ja-JP" sz="1600" baseline="0" dirty="0" smtClean="0"/>
                        <a:t> all </a:t>
                      </a:r>
                      <a:r>
                        <a:rPr kumimoji="1" lang="en-US" altLang="ja-JP" sz="1600" baseline="0" dirty="0" err="1" smtClean="0"/>
                        <a:t>eNBs</a:t>
                      </a:r>
                      <a:r>
                        <a:rPr kumimoji="1" lang="en-US" altLang="ja-JP" sz="1600" baseline="0" dirty="0" smtClean="0"/>
                        <a:t> are upgraded to support NGC connectivity at once nation-wide, interworking between EPC and NGC would be needed. So Option3 will not incur additional complexity for migration and interworking.</a:t>
                      </a:r>
                      <a:endParaRPr kumimoji="1" lang="ja-JP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7610</TotalTime>
  <Words>659</Words>
  <Application>Microsoft Office PowerPoint</Application>
  <PresentationFormat>画面に合わせる (4:3)</PresentationFormat>
  <Paragraphs>101</Paragraphs>
  <Slides>10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Migration path to NR/NGC</vt:lpstr>
      <vt:lpstr>Introduction</vt:lpstr>
      <vt:lpstr>PowerPoint プレゼンテーション</vt:lpstr>
      <vt:lpstr>PowerPoint プレゼンテーション</vt:lpstr>
      <vt:lpstr>Rationale for introducing NSA-NR</vt:lpstr>
      <vt:lpstr>Rationale for using EPC (instead of NGC) when introducing NSA-NR</vt:lpstr>
      <vt:lpstr>PowerPoint プレゼンテーション</vt:lpstr>
      <vt:lpstr>How to introduce NGC ?</vt:lpstr>
      <vt:lpstr>Does supporting Option 3 bring (additional) technical concerns?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Moto</dc:creator>
  <cp:lastModifiedBy>NTT DOCOMO</cp:lastModifiedBy>
  <cp:revision>59</cp:revision>
  <dcterms:created xsi:type="dcterms:W3CDTF">2016-06-30T04:33:44Z</dcterms:created>
  <dcterms:modified xsi:type="dcterms:W3CDTF">2016-07-05T13:54:02Z</dcterms:modified>
</cp:coreProperties>
</file>